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7" r:id="rId1"/>
  </p:sldMasterIdLst>
  <p:notesMasterIdLst>
    <p:notesMasterId r:id="rId32"/>
  </p:notesMasterIdLst>
  <p:sldIdLst>
    <p:sldId id="256" r:id="rId2"/>
    <p:sldId id="301" r:id="rId3"/>
    <p:sldId id="302" r:id="rId4"/>
    <p:sldId id="303" r:id="rId5"/>
    <p:sldId id="300" r:id="rId6"/>
    <p:sldId id="307" r:id="rId7"/>
    <p:sldId id="308" r:id="rId8"/>
    <p:sldId id="309" r:id="rId9"/>
    <p:sldId id="310" r:id="rId10"/>
    <p:sldId id="311" r:id="rId11"/>
    <p:sldId id="312" r:id="rId12"/>
    <p:sldId id="304" r:id="rId13"/>
    <p:sldId id="313" r:id="rId14"/>
    <p:sldId id="314" r:id="rId15"/>
    <p:sldId id="315" r:id="rId16"/>
    <p:sldId id="306" r:id="rId17"/>
    <p:sldId id="305" r:id="rId18"/>
    <p:sldId id="316" r:id="rId19"/>
    <p:sldId id="318" r:id="rId20"/>
    <p:sldId id="317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298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Roboto Light" panose="020B0604020202020204" charset="0"/>
      <p:regular r:id="rId42"/>
      <p:italic r:id="rId43"/>
    </p:embeddedFont>
  </p:embeddedFontLst>
  <p:custDataLst>
    <p:tags r:id="rId4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" id="{CAEF740A-9971-4E00-81C7-17375860491D}">
          <p14:sldIdLst>
            <p14:sldId id="256"/>
          </p14:sldIdLst>
        </p14:section>
        <p14:section name="Hyperparameter Optimization" id="{857B1FB8-DA0F-4FF9-800F-C9C002992671}">
          <p14:sldIdLst>
            <p14:sldId id="301"/>
            <p14:sldId id="302"/>
            <p14:sldId id="303"/>
          </p14:sldIdLst>
        </p14:section>
        <p14:section name="Fabolas" id="{FF98FBB9-E38C-48CF-9A75-50A2367ED08C}">
          <p14:sldIdLst>
            <p14:sldId id="300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Learning Curve Extrapolation" id="{98804AAA-4943-4B4B-9240-2B82157567A0}">
          <p14:sldIdLst>
            <p14:sldId id="304"/>
            <p14:sldId id="313"/>
            <p14:sldId id="314"/>
            <p14:sldId id="315"/>
          </p14:sldIdLst>
        </p14:section>
        <p14:section name="Optimizing Training" id="{D251C17E-6A51-4177-85A7-17783EB0FE19}">
          <p14:sldIdLst>
            <p14:sldId id="306"/>
            <p14:sldId id="305"/>
          </p14:sldIdLst>
        </p14:section>
        <p14:section name="BLB" id="{2DADDE32-E617-4B32-B5BA-A23D7D1A8D00}">
          <p14:sldIdLst>
            <p14:sldId id="316"/>
            <p14:sldId id="318"/>
            <p14:sldId id="317"/>
            <p14:sldId id="319"/>
          </p14:sldIdLst>
        </p14:section>
        <p14:section name="Sample Size Selection Gradient Descent" id="{C56E83A9-9F64-43E1-A378-0FBF34385A05}">
          <p14:sldIdLst>
            <p14:sldId id="320"/>
            <p14:sldId id="321"/>
            <p14:sldId id="322"/>
            <p14:sldId id="323"/>
          </p14:sldIdLst>
        </p14:section>
        <p14:section name="Sampling for Logistic Regression" id="{671D8390-4878-46DE-AF21-646EB788C35B}">
          <p14:sldIdLst>
            <p14:sldId id="324"/>
            <p14:sldId id="325"/>
            <p14:sldId id="326"/>
            <p14:sldId id="327"/>
          </p14:sldIdLst>
        </p14:section>
        <p14:section name="WKM-SVM" id="{875A5314-A8A3-4BBE-8AC9-82D4C315228D}">
          <p14:sldIdLst/>
        </p14:section>
        <p14:section name="Conclusion" id="{58EDE193-070D-47FB-9F3A-90C760D1E494}">
          <p14:sldIdLst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1B"/>
    <a:srgbClr val="A6A798"/>
    <a:srgbClr val="8B9278"/>
    <a:srgbClr val="8B8878"/>
    <a:srgbClr val="CDC8B1"/>
    <a:srgbClr val="4BACC6"/>
    <a:srgbClr val="999966"/>
    <a:srgbClr val="333333"/>
    <a:srgbClr val="B0003E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719" autoAdjust="0"/>
  </p:normalViewPr>
  <p:slideViewPr>
    <p:cSldViewPr>
      <p:cViewPr varScale="1">
        <p:scale>
          <a:sx n="135" d="100"/>
          <a:sy n="135" d="100"/>
        </p:scale>
        <p:origin x="370" y="75"/>
      </p:cViewPr>
      <p:guideLst>
        <p:guide orient="horz" pos="2160"/>
        <p:guide pos="3840"/>
        <p:guide pos="31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-35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EEAC5-C180-4BB0-8CEB-D0349F56CA62}" type="datetimeFigureOut">
              <a:rPr lang="de-DE" smtClean="0"/>
              <a:pPr/>
              <a:t>27.11.2018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27472-0CED-453E-B0FF-5567403CF4E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63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0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 userDrawn="1"/>
        </p:nvSpPr>
        <p:spPr>
          <a:xfrm>
            <a:off x="-43" y="6356350"/>
            <a:ext cx="12192000" cy="500066"/>
          </a:xfrm>
          <a:prstGeom prst="rect">
            <a:avLst/>
          </a:prstGeom>
          <a:solidFill>
            <a:schemeClr val="bg2"/>
          </a:solidFill>
          <a:ln>
            <a:solidFill>
              <a:srgbClr val="A6A7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-43" y="0"/>
            <a:ext cx="12192000" cy="2213706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2213705"/>
            <a:ext cx="12192000" cy="4142645"/>
          </a:xfrm>
        </p:spPr>
        <p:txBody>
          <a:bodyPr anchor="ctr"/>
          <a:lstStyle>
            <a:lvl1pPr marL="0" indent="0" algn="ctr">
              <a:buNone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43" y="642382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 dirty="0"/>
              <a:t>28.11.2018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557" y="6423819"/>
            <a:ext cx="41148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60296" y="6423818"/>
            <a:ext cx="27432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310" y="5520831"/>
            <a:ext cx="2618346" cy="6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0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4857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 err="1"/>
              <a:t>Textmasterformat</a:t>
            </a:r>
            <a:r>
              <a:rPr lang="de-DE" dirty="0"/>
              <a:t>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18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382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7378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40318" y="1124744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40318" y="1948656"/>
            <a:ext cx="5158316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24744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1948656"/>
            <a:ext cx="5183717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9321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Titelmasterformat </a:t>
            </a:r>
            <a:r>
              <a:rPr lang="en-US" noProof="0" dirty="0" err="1"/>
              <a:t>durch</a:t>
            </a:r>
            <a:r>
              <a:rPr lang="de-DE" dirty="0"/>
              <a:t> Klicken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55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7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0318" y="1196752"/>
            <a:ext cx="3932767" cy="172819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717" y="1196752"/>
            <a:ext cx="6172200" cy="4664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924944"/>
            <a:ext cx="3932767" cy="2944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67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124744"/>
            <a:ext cx="10515600" cy="5052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 dirty="0"/>
              <a:t>28.11.2018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Classification in Big Data Environments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8" name="Bild 8" descr="is-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116632"/>
            <a:ext cx="1467026" cy="930158"/>
          </a:xfrm>
          <a:prstGeom prst="rect">
            <a:avLst/>
          </a:prstGeom>
        </p:spPr>
      </p:pic>
      <p:cxnSp>
        <p:nvCxnSpPr>
          <p:cNvPr id="9" name="Gerade Verbindung 7"/>
          <p:cNvCxnSpPr/>
          <p:nvPr/>
        </p:nvCxnSpPr>
        <p:spPr>
          <a:xfrm>
            <a:off x="651932" y="854547"/>
            <a:ext cx="9786107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2"/>
          <p:cNvCxnSpPr/>
          <p:nvPr/>
        </p:nvCxnSpPr>
        <p:spPr>
          <a:xfrm>
            <a:off x="10677525" y="854547"/>
            <a:ext cx="949041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elplatzhalter 15"/>
          <p:cNvSpPr>
            <a:spLocks noGrp="1"/>
          </p:cNvSpPr>
          <p:nvPr>
            <p:ph type="title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84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43" y="0"/>
            <a:ext cx="12192000" cy="3212976"/>
          </a:xfrm>
        </p:spPr>
        <p:txBody>
          <a:bodyPr>
            <a:normAutofit/>
          </a:bodyPr>
          <a:lstStyle/>
          <a:p>
            <a:pPr>
              <a:lnSpc>
                <a:spcPts val="6000"/>
              </a:lnSpc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Classification in Big Data Environments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212976"/>
            <a:ext cx="12192000" cy="2232248"/>
          </a:xfrm>
        </p:spPr>
        <p:txBody>
          <a:bodyPr/>
          <a:lstStyle/>
          <a:p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Automated Machine Learning Seminar Presentation</a:t>
            </a:r>
          </a:p>
          <a:p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Clemens Damke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A131EE-0B68-46C3-B42D-8E229F20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</p:spPr>
            <p:txBody>
              <a:bodyPr anchor="ctr"/>
              <a:lstStyle/>
              <a:p>
                <a:pPr marL="0" indent="0" algn="ctr">
                  <a:lnSpc>
                    <a:spcPct val="200000"/>
                  </a:lnSpc>
                  <a:buNone/>
                </a:pPr>
                <a:r>
                  <a:rPr lang="en-US" b="1" dirty="0"/>
                  <a:t>2 main ideas: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loss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a Gaussian process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training set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as additional hyperparameter</a:t>
                </a:r>
              </a:p>
            </p:txBody>
          </p:sp>
        </mc:Choice>
        <mc:Fallback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 </a:t>
            </a:r>
            <a:r>
              <a:rPr lang="en-US" sz="1400" dirty="0"/>
              <a:t>(</a:t>
            </a:r>
            <a:r>
              <a:rPr lang="en-US" sz="1400" b="1" dirty="0"/>
              <a:t>Fa</a:t>
            </a:r>
            <a:r>
              <a:rPr lang="en-US" sz="1400" dirty="0"/>
              <a:t>st </a:t>
            </a:r>
            <a:r>
              <a:rPr lang="en-US" sz="1400" b="1" dirty="0"/>
              <a:t>B</a:t>
            </a:r>
            <a:r>
              <a:rPr lang="en-US" sz="1400" dirty="0"/>
              <a:t>ayesian </a:t>
            </a:r>
            <a:r>
              <a:rPr lang="en-US" sz="1400" b="1" dirty="0"/>
              <a:t>O</a:t>
            </a:r>
            <a:r>
              <a:rPr lang="en-US" sz="1400" dirty="0"/>
              <a:t>ptimization of Machine Learning Hyperparameters on </a:t>
            </a:r>
            <a:r>
              <a:rPr lang="en-US" sz="1400" b="1" dirty="0"/>
              <a:t>La</a:t>
            </a:r>
            <a:r>
              <a:rPr lang="en-US" sz="1400" dirty="0"/>
              <a:t>rge Dataset</a:t>
            </a:r>
            <a:r>
              <a:rPr lang="en-US" sz="1400" b="1" dirty="0"/>
              <a:t>s</a:t>
            </a:r>
            <a:r>
              <a:rPr lang="en-US" sz="1400" dirty="0"/>
              <a:t>)</a:t>
            </a:r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92903931-EA3C-4135-9FFE-1F3468185E23}"/>
              </a:ext>
            </a:extLst>
          </p:cNvPr>
          <p:cNvSpPr/>
          <p:nvPr/>
        </p:nvSpPr>
        <p:spPr>
          <a:xfrm rot="5400000">
            <a:off x="597458" y="3238911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87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-3.95833E-6 0.14259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Evaluation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DFE87-2EDA-40FD-8C36-7771559F8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25" y="1246448"/>
            <a:ext cx="5804149" cy="4365104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7A17F1B4-3EB1-4224-8AFE-FE35E714A22C}"/>
              </a:ext>
            </a:extLst>
          </p:cNvPr>
          <p:cNvSpPr txBox="1"/>
          <p:nvPr/>
        </p:nvSpPr>
        <p:spPr>
          <a:xfrm>
            <a:off x="8362020" y="5773637"/>
            <a:ext cx="3240360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MNIST using SVMs</a:t>
            </a:r>
          </a:p>
        </p:txBody>
      </p:sp>
    </p:spTree>
    <p:extLst>
      <p:ext uri="{BB962C8B-B14F-4D97-AF65-F5344CB8AC3E}">
        <p14:creationId xmlns:p14="http://schemas.microsoft.com/office/powerpoint/2010/main" val="556289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2A17B-D96B-4443-AD76-D7AE4FA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</a:t>
            </a:r>
            <a:r>
              <a:rPr lang="de-DE" dirty="0"/>
              <a:t> </a:t>
            </a:r>
            <a:r>
              <a:rPr lang="en-US" dirty="0"/>
              <a:t>Optimization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423DE6-9403-43A4-B33F-C7E24788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2FFDE0-B215-4059-A8CF-4B2B0FA8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FFFF87-A9E5-43F3-ADF5-BB2298A0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E8CC7F-1DBE-4B4B-8574-C95187B5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304EBB5-33C3-4D2C-AEA3-B00F3ADC23B3}"/>
              </a:ext>
            </a:extLst>
          </p:cNvPr>
          <p:cNvSpPr txBox="1"/>
          <p:nvPr/>
        </p:nvSpPr>
        <p:spPr>
          <a:xfrm>
            <a:off x="6038765" y="2204864"/>
            <a:ext cx="5440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oboto Light" panose="020B0604020202020204" charset="0"/>
                <a:ea typeface="Roboto Light" panose="020B0604020202020204" charset="0"/>
              </a:rPr>
              <a:t>Optimization Ideas: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0FF788-5D34-46F3-8198-59FE95FF9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8C3923E-0555-4233-AB2C-6BF2AD9FB2CA}"/>
              </a:ext>
            </a:extLst>
          </p:cNvPr>
          <p:cNvSpPr txBox="1"/>
          <p:nvPr/>
        </p:nvSpPr>
        <p:spPr>
          <a:xfrm>
            <a:off x="5929890" y="2708240"/>
            <a:ext cx="5094664" cy="19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FABOLAS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Terminate bad probes early</a:t>
            </a:r>
          </a:p>
        </p:txBody>
      </p:sp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7E503F2-B984-425B-913B-94AFEBF71D25}"/>
              </a:ext>
            </a:extLst>
          </p:cNvPr>
          <p:cNvSpPr/>
          <p:nvPr/>
        </p:nvSpPr>
        <p:spPr>
          <a:xfrm rot="5400000">
            <a:off x="5715358" y="3242260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F422787-CACD-43DD-A987-BB884C6D2361}"/>
                  </a:ext>
                </a:extLst>
              </p:cNvPr>
              <p:cNvSpPr txBox="1"/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F422787-CACD-43DD-A987-BB884C6D2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blipFill>
                <a:blip r:embed="rId6"/>
                <a:stretch>
                  <a:fillRect l="-4082" r="-6633" b="-3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2F6C8094-5D85-4F8D-B2C2-8873BC0CF0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99856" y="4797152"/>
            <a:ext cx="9525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4.375E-6 0.14028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 Extrapolation: </a:t>
            </a:r>
            <a:r>
              <a:rPr lang="en-US" sz="3200" i="1" dirty="0"/>
              <a:t>Basic Idea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EFCB92-0AB0-4F3B-A02B-3A11C9B3E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04" y="1567069"/>
            <a:ext cx="5585791" cy="372386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C4C1AC6-4B56-402A-BA42-66F96B24E5F5}"/>
              </a:ext>
            </a:extLst>
          </p:cNvPr>
          <p:cNvSpPr/>
          <p:nvPr/>
        </p:nvSpPr>
        <p:spPr>
          <a:xfrm>
            <a:off x="4871864" y="1916832"/>
            <a:ext cx="3600400" cy="2736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B175BDD-5094-494B-8260-3EED37449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03" y="1567069"/>
            <a:ext cx="5585791" cy="3723860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812BC73-A3F8-4AAC-8781-EE97EB3A0544}"/>
              </a:ext>
            </a:extLst>
          </p:cNvPr>
          <p:cNvCxnSpPr>
            <a:cxnSpLocks/>
          </p:cNvCxnSpPr>
          <p:nvPr/>
        </p:nvCxnSpPr>
        <p:spPr>
          <a:xfrm>
            <a:off x="3976497" y="1916832"/>
            <a:ext cx="461372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142B98DB-4808-450E-BB84-D1C682F6C81C}"/>
              </a:ext>
            </a:extLst>
          </p:cNvPr>
          <p:cNvSpPr txBox="1"/>
          <p:nvPr/>
        </p:nvSpPr>
        <p:spPr>
          <a:xfrm>
            <a:off x="3134162" y="5418673"/>
            <a:ext cx="5852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Gradient descent learning curve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4C3027E-D731-412F-BDEE-B8CF6DA5C704}"/>
              </a:ext>
            </a:extLst>
          </p:cNvPr>
          <p:cNvSpPr txBox="1"/>
          <p:nvPr/>
        </p:nvSpPr>
        <p:spPr>
          <a:xfrm>
            <a:off x="8594271" y="1747555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Roboto Light" panose="020B0604020202020204" charset="0"/>
                <a:ea typeface="Roboto Light" panose="020B0604020202020204" charset="0"/>
              </a:rPr>
              <a:t>Best result so far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4817A0D-5DC6-47CE-9788-F7FEA751BF3C}"/>
              </a:ext>
            </a:extLst>
          </p:cNvPr>
          <p:cNvSpPr txBox="1"/>
          <p:nvPr/>
        </p:nvSpPr>
        <p:spPr>
          <a:xfrm>
            <a:off x="9120336" y="2452519"/>
            <a:ext cx="2592288" cy="1959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Increasing,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saturating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64942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 Extrapolation: </a:t>
            </a:r>
            <a:r>
              <a:rPr lang="en-US" sz="3200" i="1" dirty="0"/>
              <a:t>Basic Idea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42B98DB-4808-450E-BB84-D1C682F6C81C}"/>
              </a:ext>
            </a:extLst>
          </p:cNvPr>
          <p:cNvSpPr txBox="1"/>
          <p:nvPr/>
        </p:nvSpPr>
        <p:spPr>
          <a:xfrm>
            <a:off x="633491" y="5418673"/>
            <a:ext cx="10854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Fit a linear combination of increasing &amp; saturating functions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A9E24F6-0A74-4D97-BBF9-5E66FBA0CE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08" y="1366130"/>
            <a:ext cx="7752184" cy="3876092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0AB296ED-BDC3-4B59-AAEF-29D609F741E2}"/>
              </a:ext>
            </a:extLst>
          </p:cNvPr>
          <p:cNvGrpSpPr/>
          <p:nvPr/>
        </p:nvGrpSpPr>
        <p:grpSpPr>
          <a:xfrm>
            <a:off x="4232307" y="1582057"/>
            <a:ext cx="2177474" cy="3155043"/>
            <a:chOff x="4232307" y="1582057"/>
            <a:chExt cx="2177474" cy="3155043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23DBE7A9-3CE0-451C-A40F-88EE592FB0D5}"/>
                </a:ext>
              </a:extLst>
            </p:cNvPr>
            <p:cNvCxnSpPr>
              <a:cxnSpLocks/>
            </p:cNvCxnSpPr>
            <p:nvPr/>
          </p:nvCxnSpPr>
          <p:spPr>
            <a:xfrm>
              <a:off x="4232307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2E5F0447-5BAC-4CD3-AF4F-8B6CFD98D8BF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15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50DF56F6-F9A8-4268-BBE8-220B82E0CB66}"/>
                </a:ext>
              </a:extLst>
            </p:cNvPr>
            <p:cNvCxnSpPr>
              <a:cxnSpLocks/>
            </p:cNvCxnSpPr>
            <p:nvPr/>
          </p:nvCxnSpPr>
          <p:spPr>
            <a:xfrm>
              <a:off x="4946593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F486B4FF-D643-4C15-8A4E-C9EC862AF599}"/>
                </a:ext>
              </a:extLst>
            </p:cNvPr>
            <p:cNvCxnSpPr>
              <a:cxnSpLocks/>
            </p:cNvCxnSpPr>
            <p:nvPr/>
          </p:nvCxnSpPr>
          <p:spPr>
            <a:xfrm>
              <a:off x="6409781" y="1582057"/>
              <a:ext cx="0" cy="3155043"/>
            </a:xfrm>
            <a:prstGeom prst="line">
              <a:avLst/>
            </a:prstGeom>
            <a:ln w="952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715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 Extrapolation: </a:t>
            </a:r>
            <a:r>
              <a:rPr lang="en-US" sz="3200" i="1" dirty="0"/>
              <a:t>Evaluation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02041C8-954F-4660-8088-B143B6D40300}"/>
              </a:ext>
            </a:extLst>
          </p:cNvPr>
          <p:cNvSpPr txBox="1"/>
          <p:nvPr/>
        </p:nvSpPr>
        <p:spPr>
          <a:xfrm>
            <a:off x="838200" y="5745984"/>
            <a:ext cx="4680520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CIFAR-10 using fully connected NNs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85A3BE2-46D1-4833-ADB9-4DD3D57A6364}"/>
              </a:ext>
            </a:extLst>
          </p:cNvPr>
          <p:cNvGrpSpPr/>
          <p:nvPr/>
        </p:nvGrpSpPr>
        <p:grpSpPr>
          <a:xfrm>
            <a:off x="1614879" y="1734085"/>
            <a:ext cx="8962241" cy="3389829"/>
            <a:chOff x="1890814" y="1772816"/>
            <a:chExt cx="8962241" cy="338982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1A6A1DA-0252-4B66-B183-B8372E2DF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814" y="1772816"/>
              <a:ext cx="3381171" cy="338982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28B9FCC-6760-4002-A683-B4BD5156C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992" y="1772816"/>
              <a:ext cx="4829063" cy="3301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160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0FD48A6-AEC9-491D-A1D4-17AC8AC10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5"/>
            <a:ext cx="10515600" cy="4680520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b="1" dirty="0"/>
              <a:t>Speedup via: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Hyperparameter Optimization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Optimizing Training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D02EDC-C20A-4838-8D2D-CE6B1E9CB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15E852-3B76-42B9-95D2-C201A6A7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B95A85-EF0D-4093-8AF7-76A56163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16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93DC8F-5A69-4E46-9FB9-57163428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70C16FE9-85F3-4CEF-B909-33D38F9A7B90}"/>
              </a:ext>
            </a:extLst>
          </p:cNvPr>
          <p:cNvSpPr/>
          <p:nvPr/>
        </p:nvSpPr>
        <p:spPr>
          <a:xfrm rot="5400000">
            <a:off x="2609343" y="3467938"/>
            <a:ext cx="360040" cy="28216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87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3.95833E-6 0.2004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</p:spPr>
            <p:txBody>
              <a:bodyPr anchor="ctr"/>
              <a:lstStyle/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Bootstrapping with Subsampling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 Sizes in SGD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Subsamples in Logistic Regression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SVMs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Training: </a:t>
            </a:r>
            <a:r>
              <a:rPr lang="en-US" sz="3200" i="1" dirty="0"/>
              <a:t>4 approaches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00511570-7BEE-49AA-AEF2-892D3DCD1AD1}"/>
              </a:ext>
            </a:extLst>
          </p:cNvPr>
          <p:cNvSpPr/>
          <p:nvPr/>
        </p:nvSpPr>
        <p:spPr>
          <a:xfrm>
            <a:off x="8832304" y="1700808"/>
            <a:ext cx="288032" cy="3672408"/>
          </a:xfrm>
          <a:prstGeom prst="rightBrace">
            <a:avLst>
              <a:gd name="adj1" fmla="val 101980"/>
              <a:gd name="adj2" fmla="val 48622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/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Reduce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blipFill>
                <a:blip r:embed="rId3"/>
                <a:stretch>
                  <a:fillRect l="-6034" r="-6609"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D32F2912-1139-4BE0-A0B0-189BED0274B2}"/>
              </a:ext>
            </a:extLst>
          </p:cNvPr>
          <p:cNvSpPr/>
          <p:nvPr/>
        </p:nvSpPr>
        <p:spPr>
          <a:xfrm rot="5400000">
            <a:off x="597458" y="2014775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770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out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Bootstrap </a:t>
                </a:r>
                <a:r>
                  <a:rPr lang="en-US" sz="2400" dirty="0"/>
                  <a:t>(BOOT)</a:t>
                </a:r>
                <a:endParaRPr lang="en-US" sz="2400" i="1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85" t="-10092" b="-348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D0E354D-B5C5-423C-AA51-E7619D028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0" y="1795699"/>
            <a:ext cx="9144000" cy="36195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02A010E-73E6-44C4-95D5-093E23EF8789}"/>
              </a:ext>
            </a:extLst>
          </p:cNvPr>
          <p:cNvSpPr txBox="1"/>
          <p:nvPr/>
        </p:nvSpPr>
        <p:spPr>
          <a:xfrm>
            <a:off x="7464152" y="2948859"/>
            <a:ext cx="3562164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Can reduce variance.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But no speedup.</a:t>
            </a:r>
          </a:p>
        </p:txBody>
      </p:sp>
    </p:spTree>
    <p:extLst>
      <p:ext uri="{BB962C8B-B14F-4D97-AF65-F5344CB8AC3E}">
        <p14:creationId xmlns:p14="http://schemas.microsoft.com/office/powerpoint/2010/main" val="95514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out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Bootstrap </a:t>
                </a:r>
                <a:r>
                  <a:rPr lang="en-US" sz="2400" dirty="0"/>
                  <a:t>(BOFN)</a:t>
                </a:r>
                <a:endParaRPr lang="en-US" sz="2400" i="1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455EF99-5E7E-4871-97A2-132690559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092" b="-348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19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02A010E-73E6-44C4-95D5-093E23EF8789}"/>
                  </a:ext>
                </a:extLst>
              </p:cNvPr>
              <p:cNvSpPr txBox="1"/>
              <p:nvPr/>
            </p:nvSpPr>
            <p:spPr>
              <a:xfrm>
                <a:off x="7464152" y="2426928"/>
                <a:ext cx="381642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Can speedup training if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02A010E-73E6-44C4-95D5-093E23EF8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2426928"/>
                <a:ext cx="3816424" cy="1384995"/>
              </a:xfrm>
              <a:prstGeom prst="rect">
                <a:avLst/>
              </a:prstGeom>
              <a:blipFill>
                <a:blip r:embed="rId3"/>
                <a:stretch>
                  <a:fillRect l="-3195" r="-17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AC3C959-90E3-4AAA-BEC8-CFE9C6883520}"/>
                  </a:ext>
                </a:extLst>
              </p:cNvPr>
              <p:cNvSpPr txBox="1"/>
              <p:nvPr/>
            </p:nvSpPr>
            <p:spPr>
              <a:xfrm>
                <a:off x="7464152" y="4221088"/>
                <a:ext cx="3889648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C00000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Sensitive to choice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Light" panose="020B0604020202020204" charset="0"/>
                      </a:rPr>
                      <m:t>𝑏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!</a:t>
                </a: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AC3C959-90E3-4AAA-BEC8-CFE9C6883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221088"/>
                <a:ext cx="3889648" cy="666849"/>
              </a:xfrm>
              <a:prstGeom prst="rect">
                <a:avLst/>
              </a:prstGeom>
              <a:blipFill>
                <a:blip r:embed="rId4"/>
                <a:stretch>
                  <a:fillRect l="-3130" r="-2347" b="-2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05FDA0FB-CB5E-4EDF-9263-E82242DF90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0" y="1795699"/>
            <a:ext cx="9144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8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0FD48A6-AEC9-491D-A1D4-17AC8AC10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5"/>
            <a:ext cx="10515600" cy="4680520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b="1" dirty="0"/>
              <a:t>Speedup via: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Hyperparameter Optimization</a:t>
            </a:r>
          </a:p>
          <a:p>
            <a:pPr marL="0" indent="0"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3600" dirty="0"/>
              <a:t>Optimizing Training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D02EDC-C20A-4838-8D2D-CE6B1E9CB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15E852-3B76-42B9-95D2-C201A6A7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B95A85-EF0D-4093-8AF7-76A56163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2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93DC8F-5A69-4E46-9FB9-57163428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70C16FE9-85F3-4CEF-B909-33D38F9A7B90}"/>
              </a:ext>
            </a:extLst>
          </p:cNvPr>
          <p:cNvSpPr/>
          <p:nvPr/>
        </p:nvSpPr>
        <p:spPr>
          <a:xfrm rot="5400000">
            <a:off x="2609343" y="3467938"/>
            <a:ext cx="360040" cy="28216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306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Little Bootstraps </a:t>
            </a:r>
            <a:r>
              <a:rPr lang="en-US" sz="2400" dirty="0"/>
              <a:t>(BLB)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B57DFC-840C-4C0C-8919-02C1EFF53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795699"/>
            <a:ext cx="9144000" cy="3619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F8EFFE8-533D-4A48-81A6-6BFB5D94E203}"/>
                  </a:ext>
                </a:extLst>
              </p:cNvPr>
              <p:cNvSpPr txBox="1"/>
              <p:nvPr/>
            </p:nvSpPr>
            <p:spPr>
              <a:xfrm>
                <a:off x="2927542" y="5661248"/>
                <a:ext cx="57600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dirty="0">
                    <a:latin typeface="Roboto Light" panose="020B0604020202020204" charset="0"/>
                    <a:ea typeface="Roboto Light" panose="020B0604020202020204" charset="0"/>
                  </a:rPr>
                  <a:t>Represented by counts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func>
                          <m:func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sz="24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F8EFFE8-533D-4A48-81A6-6BFB5D94E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542" y="5661248"/>
                <a:ext cx="5760032" cy="584775"/>
              </a:xfrm>
              <a:prstGeom prst="rect">
                <a:avLst/>
              </a:prstGeom>
              <a:blipFill>
                <a:blip r:embed="rId4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9A686D73-8A62-434F-A5DB-2E9C15C339AA}"/>
              </a:ext>
            </a:extLst>
          </p:cNvPr>
          <p:cNvSpPr/>
          <p:nvPr/>
        </p:nvSpPr>
        <p:spPr>
          <a:xfrm rot="5400000">
            <a:off x="5706562" y="4551449"/>
            <a:ext cx="226268" cy="2088232"/>
          </a:xfrm>
          <a:prstGeom prst="rightBrace">
            <a:avLst>
              <a:gd name="adj1" fmla="val 61244"/>
              <a:gd name="adj2" fmla="val 4901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94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Little Bootstraps: </a:t>
            </a:r>
            <a:r>
              <a:rPr lang="en-US" sz="3200" i="1" dirty="0"/>
              <a:t>Evaluation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CF23C0F-BDCF-45B3-9636-77C4CAA8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11" y="2229152"/>
            <a:ext cx="10891778" cy="278402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1140EA7-3E88-4AC7-A11D-16B317E0B042}"/>
              </a:ext>
            </a:extLst>
          </p:cNvPr>
          <p:cNvSpPr txBox="1"/>
          <p:nvPr/>
        </p:nvSpPr>
        <p:spPr>
          <a:xfrm>
            <a:off x="838200" y="5745984"/>
            <a:ext cx="6409928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Evaluated using Logistic Regression on a randomly generated dataset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4F3B8F0-D329-4677-A590-4D59EEC84454}"/>
              </a:ext>
            </a:extLst>
          </p:cNvPr>
          <p:cNvSpPr txBox="1"/>
          <p:nvPr/>
        </p:nvSpPr>
        <p:spPr>
          <a:xfrm>
            <a:off x="1055440" y="1604940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Roboto Light" panose="020B0604020202020204" charset="0"/>
                <a:ea typeface="Roboto Light" panose="020B0604020202020204" charset="0"/>
              </a:rPr>
              <a:t>Single Threaded 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(on a small dataset)</a:t>
            </a:r>
            <a:endParaRPr lang="en-US" sz="24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EF7C7DB-F123-47B6-AA1D-416CB4EE25BD}"/>
              </a:ext>
            </a:extLst>
          </p:cNvPr>
          <p:cNvSpPr txBox="1"/>
          <p:nvPr/>
        </p:nvSpPr>
        <p:spPr>
          <a:xfrm>
            <a:off x="8153400" y="1521994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Roboto Light" panose="020B0604020202020204" charset="0"/>
                <a:ea typeface="Roboto Light" panose="020B0604020202020204" charset="0"/>
              </a:rPr>
              <a:t>Parallelized 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(big dataset)</a:t>
            </a:r>
            <a:endParaRPr lang="en-US" sz="2400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056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</p:spPr>
            <p:txBody>
              <a:bodyPr anchor="ctr"/>
              <a:lstStyle/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Bag of Little Bootstraps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 Sizes in SGD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Subsamples in Logistic Regression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SVMs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Training: </a:t>
            </a:r>
            <a:r>
              <a:rPr lang="en-US" sz="3200" i="1" dirty="0"/>
              <a:t>4 approaches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00511570-7BEE-49AA-AEF2-892D3DCD1AD1}"/>
              </a:ext>
            </a:extLst>
          </p:cNvPr>
          <p:cNvSpPr/>
          <p:nvPr/>
        </p:nvSpPr>
        <p:spPr>
          <a:xfrm>
            <a:off x="8832304" y="1700808"/>
            <a:ext cx="288032" cy="3672408"/>
          </a:xfrm>
          <a:prstGeom prst="rightBrace">
            <a:avLst>
              <a:gd name="adj1" fmla="val 101980"/>
              <a:gd name="adj2" fmla="val 48622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/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Reduce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blipFill>
                <a:blip r:embed="rId3"/>
                <a:stretch>
                  <a:fillRect l="-6034" r="-6609"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D32F2912-1139-4BE0-A0B0-189BED0274B2}"/>
              </a:ext>
            </a:extLst>
          </p:cNvPr>
          <p:cNvSpPr/>
          <p:nvPr/>
        </p:nvSpPr>
        <p:spPr>
          <a:xfrm rot="5400000">
            <a:off x="597458" y="2014775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73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-3.95833E-6 0.14305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Selection for Gradient Descent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49EC548-15F4-4DD3-9D8B-397738561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965" y="1545394"/>
            <a:ext cx="3767211" cy="37672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5B2D70-C3AC-4BA9-BC1E-36B96378C4A4}"/>
                  </a:ext>
                </a:extLst>
              </p:cNvPr>
              <p:cNvSpPr txBox="1"/>
              <p:nvPr/>
            </p:nvSpPr>
            <p:spPr>
              <a:xfrm>
                <a:off x="5022457" y="1340768"/>
                <a:ext cx="6261886" cy="373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30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: Inexpensive, noisy steps</a:t>
                </a:r>
              </a:p>
              <a:p>
                <a:pPr algn="ctr">
                  <a:lnSpc>
                    <a:spcPct val="300000"/>
                  </a:lnSpc>
                </a:pPr>
                <a:r>
                  <a:rPr lang="en-US" sz="2800" dirty="0">
                    <a:solidFill>
                      <a:srgbClr val="002060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de-DE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</m:t>
                    </m:r>
                    <m:r>
                      <a:rPr lang="de-DE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de-DE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  <m:r>
                      <a:rPr lang="de-DE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?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 s. t.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de-DE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e>
                      <m:sub>
                        <m:r>
                          <a:rPr lang="de-DE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sub>
                    </m:sSub>
                    <m:d>
                      <m:dPr>
                        <m:ctrlPr>
                          <a:rPr lang="de-DE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de-DE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de-DE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endParaRPr>
              </a:p>
              <a:p>
                <a:pPr algn="ctr">
                  <a:lnSpc>
                    <a:spcPct val="300000"/>
                  </a:lnSpc>
                </a:pPr>
                <a:r>
                  <a:rPr lang="en-US" sz="2800" b="1" dirty="0">
                    <a:latin typeface="Roboto Light" panose="020B0604020202020204" charset="0"/>
                    <a:ea typeface="Roboto Light" panose="020B0604020202020204" charset="0"/>
                  </a:rPr>
                  <a:t>Batch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: Expensive, reliable steps</a:t>
                </a: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5B2D70-C3AC-4BA9-BC1E-36B96378C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457" y="1340768"/>
                <a:ext cx="6261886" cy="3736920"/>
              </a:xfrm>
              <a:prstGeom prst="rect">
                <a:avLst/>
              </a:prstGeom>
              <a:blipFill>
                <a:blip r:embed="rId4"/>
                <a:stretch>
                  <a:fillRect l="-2045" r="-1850" b="-37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9047C49-E3AA-4B94-99B2-0E29CB4696C1}"/>
              </a:ext>
            </a:extLst>
          </p:cNvPr>
          <p:cNvGrpSpPr/>
          <p:nvPr/>
        </p:nvGrpSpPr>
        <p:grpSpPr>
          <a:xfrm>
            <a:off x="11463714" y="2492896"/>
            <a:ext cx="536942" cy="2016224"/>
            <a:chOff x="11463714" y="2492896"/>
            <a:chExt cx="536942" cy="2016224"/>
          </a:xfrm>
        </p:grpSpPr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780D8AD-E2A4-4751-B26B-5C53536CEEE5}"/>
                </a:ext>
              </a:extLst>
            </p:cNvPr>
            <p:cNvCxnSpPr>
              <a:cxnSpLocks/>
            </p:cNvCxnSpPr>
            <p:nvPr/>
          </p:nvCxnSpPr>
          <p:spPr>
            <a:xfrm>
              <a:off x="11465271" y="2492896"/>
              <a:ext cx="0" cy="2016224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D9BD3CEC-CBAE-48EA-B7BA-038BF1E54B41}"/>
                    </a:ext>
                  </a:extLst>
                </p:cNvPr>
                <p:cNvSpPr/>
                <p:nvPr/>
              </p:nvSpPr>
              <p:spPr>
                <a:xfrm>
                  <a:off x="11463714" y="3244333"/>
                  <a:ext cx="5369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𝒮</m:t>
                            </m:r>
                          </m:e>
                        </m:d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D9BD3CEC-CBAE-48EA-B7BA-038BF1E54B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714" y="3244333"/>
                  <a:ext cx="53694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4580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Selection for Gradient Descent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24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5B2D70-C3AC-4BA9-BC1E-36B96378C4A4}"/>
                  </a:ext>
                </a:extLst>
              </p:cNvPr>
              <p:cNvSpPr txBox="1"/>
              <p:nvPr/>
            </p:nvSpPr>
            <p:spPr>
              <a:xfrm>
                <a:off x="5022457" y="1340768"/>
                <a:ext cx="6261886" cy="26891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</m:d>
                              <m:r>
                                <a:rPr lang="de-D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de-DE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approximate by</a:t>
                </a: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Var</m:t>
                              </m:r>
                              <m:r>
                                <a:rPr lang="de-D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</m:d>
                              <m:r>
                                <a:rPr lang="de-D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</m:e>
                                <m:sub>
                                  <m: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65B2D70-C3AC-4BA9-BC1E-36B96378C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457" y="1340768"/>
                <a:ext cx="6261886" cy="26891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2B8126A0-180B-4390-A1F9-47C562A49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448" y="2078851"/>
            <a:ext cx="3240359" cy="270029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3436A0A-71A9-47CF-8EF6-34BFF5849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449" y="2078850"/>
            <a:ext cx="3240358" cy="2700299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DC772B-D055-4DE4-9A08-F150C6079FFB}"/>
              </a:ext>
            </a:extLst>
          </p:cNvPr>
          <p:cNvGrpSpPr/>
          <p:nvPr/>
        </p:nvGrpSpPr>
        <p:grpSpPr>
          <a:xfrm>
            <a:off x="5190025" y="3789040"/>
            <a:ext cx="5926750" cy="2189830"/>
            <a:chOff x="5087888" y="3789040"/>
            <a:chExt cx="5926750" cy="21898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05606C7C-2AA6-405F-A6C8-2E87435885E8}"/>
                    </a:ext>
                  </a:extLst>
                </p:cNvPr>
                <p:cNvSpPr/>
                <p:nvPr/>
              </p:nvSpPr>
              <p:spPr>
                <a:xfrm>
                  <a:off x="5813471" y="3789040"/>
                  <a:ext cx="4475584" cy="21898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2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</m:d>
                        <m:r>
                          <a:rPr lang="de-DE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DE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de-DE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Var</m:t>
                                    </m:r>
                                    <m:d>
                                      <m:dPr>
                                        <m:ctrlP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∇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28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J</m:t>
                                            </m:r>
                                          </m:e>
                                          <m:sub>
                                            <m: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𝒮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de-DE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28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w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  <m:sSub>
                                      <m:sSubPr>
                                        <m:ctrlP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J</m:t>
                                        </m:r>
                                      </m:e>
                                      <m:sub>
                                        <m: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𝒮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de-DE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w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de-DE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>
                    <a:latin typeface="Roboto Light" panose="020B0604020202020204" charset="0"/>
                    <a:ea typeface="Roboto Light" panose="020B0604020202020204" charset="0"/>
                  </a:endParaRPr>
                </a:p>
              </p:txBody>
            </p:sp>
          </mc:Choice>
          <mc:Fallback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05606C7C-2AA6-405F-A6C8-2E87435885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471" y="3789040"/>
                  <a:ext cx="4475584" cy="21898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3304AA-6EE7-425A-966C-9158B1A9254A}"/>
                </a:ext>
              </a:extLst>
            </p:cNvPr>
            <p:cNvCxnSpPr>
              <a:cxnSpLocks/>
            </p:cNvCxnSpPr>
            <p:nvPr/>
          </p:nvCxnSpPr>
          <p:spPr>
            <a:xfrm>
              <a:off x="5087888" y="4221088"/>
              <a:ext cx="59267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016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Selection: </a:t>
            </a:r>
            <a:r>
              <a:rPr lang="en-US" sz="3200" i="1" dirty="0"/>
              <a:t>Evaluation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2092144-1DD2-4EE7-A1B2-AA992A86B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87" y="1744682"/>
            <a:ext cx="9829425" cy="341251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C2445AF-48C4-4658-BC7B-1AD3B89AF3DF}"/>
              </a:ext>
            </a:extLst>
          </p:cNvPr>
          <p:cNvSpPr txBox="1"/>
          <p:nvPr/>
        </p:nvSpPr>
        <p:spPr>
          <a:xfrm>
            <a:off x="838200" y="5733256"/>
            <a:ext cx="4825752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a multi-class Logistic Regression task</a:t>
            </a:r>
          </a:p>
        </p:txBody>
      </p:sp>
    </p:spTree>
    <p:extLst>
      <p:ext uri="{BB962C8B-B14F-4D97-AF65-F5344CB8AC3E}">
        <p14:creationId xmlns:p14="http://schemas.microsoft.com/office/powerpoint/2010/main" val="2807999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</p:spPr>
            <p:txBody>
              <a:bodyPr anchor="ctr"/>
              <a:lstStyle/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Bag of Little Bootstraps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Sample Size Selection for Gradient Descent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Optimize Subsamples in Logistic Regression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Combine SVMs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93F74CA-965B-44F4-9C18-808EA291B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0851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Training: </a:t>
            </a:r>
            <a:r>
              <a:rPr lang="en-US" sz="3200" i="1" dirty="0"/>
              <a:t>4 approaches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00511570-7BEE-49AA-AEF2-892D3DCD1AD1}"/>
              </a:ext>
            </a:extLst>
          </p:cNvPr>
          <p:cNvSpPr/>
          <p:nvPr/>
        </p:nvSpPr>
        <p:spPr>
          <a:xfrm>
            <a:off x="8832304" y="1700808"/>
            <a:ext cx="288032" cy="3672408"/>
          </a:xfrm>
          <a:prstGeom prst="rightBrace">
            <a:avLst>
              <a:gd name="adj1" fmla="val 101980"/>
              <a:gd name="adj2" fmla="val 48622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/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Roboto Light" panose="020B0604020202020204" charset="0"/>
                    <a:ea typeface="Roboto Light" panose="020B0604020202020204" charset="0"/>
                  </a:rPr>
                  <a:t>Reduce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800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010136-6988-46BD-B035-767B0F3F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772410"/>
                <a:ext cx="2122004" cy="1313180"/>
              </a:xfrm>
              <a:prstGeom prst="rect">
                <a:avLst/>
              </a:prstGeom>
              <a:blipFill>
                <a:blip r:embed="rId3"/>
                <a:stretch>
                  <a:fillRect l="-6034" r="-6609" b="-1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D32F2912-1139-4BE0-A0B0-189BED0274B2}"/>
              </a:ext>
            </a:extLst>
          </p:cNvPr>
          <p:cNvSpPr/>
          <p:nvPr/>
        </p:nvSpPr>
        <p:spPr>
          <a:xfrm rot="5400000">
            <a:off x="597458" y="3010749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40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-3.95833E-6 0.14305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OSMAC </a:t>
            </a:r>
            <a:r>
              <a:rPr lang="en-US" sz="1800" dirty="0"/>
              <a:t>(</a:t>
            </a:r>
            <a:r>
              <a:rPr lang="en-US" sz="1800" b="1" dirty="0"/>
              <a:t>O</a:t>
            </a:r>
            <a:r>
              <a:rPr lang="en-US" sz="1800" dirty="0"/>
              <a:t>ptimal </a:t>
            </a:r>
            <a:r>
              <a:rPr lang="en-US" sz="1800" b="1" dirty="0"/>
              <a:t>S</a:t>
            </a:r>
            <a:r>
              <a:rPr lang="en-US" sz="1800" dirty="0"/>
              <a:t>ubsampling </a:t>
            </a:r>
            <a:r>
              <a:rPr lang="en-US" sz="1800" b="1" dirty="0"/>
              <a:t>M</a:t>
            </a:r>
            <a:r>
              <a:rPr lang="en-US" sz="1800" dirty="0"/>
              <a:t>otivated by the </a:t>
            </a:r>
            <a:r>
              <a:rPr lang="en-US" sz="1800" b="1" dirty="0"/>
              <a:t>A</a:t>
            </a:r>
            <a:r>
              <a:rPr lang="en-US" sz="1800" dirty="0"/>
              <a:t>-Optimality </a:t>
            </a:r>
            <a:r>
              <a:rPr lang="en-US" sz="1800" b="1" dirty="0"/>
              <a:t>C</a:t>
            </a:r>
            <a:r>
              <a:rPr lang="en-US" sz="1800" dirty="0"/>
              <a:t>riterion)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A9B07-C755-4722-B559-D1A03E5D9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313" y="1268760"/>
            <a:ext cx="4762500" cy="47625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6791591-79F2-4BBA-84A2-F85D60C1B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313" y="1268760"/>
            <a:ext cx="4762500" cy="4762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5FE0E41-FC9F-42A4-ACC1-2879B0D2E7BD}"/>
              </a:ext>
            </a:extLst>
          </p:cNvPr>
          <p:cNvSpPr txBox="1"/>
          <p:nvPr/>
        </p:nvSpPr>
        <p:spPr>
          <a:xfrm>
            <a:off x="5807968" y="1772816"/>
            <a:ext cx="5832648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Roboto Light" panose="020B0604020202020204" charset="0"/>
                <a:ea typeface="Roboto Light" panose="020B0604020202020204" charset="0"/>
              </a:rPr>
              <a:t>Not all datapoints equally important.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807493D-143E-42EE-97C4-A0EA41AEEFA7}"/>
              </a:ext>
            </a:extLst>
          </p:cNvPr>
          <p:cNvGrpSpPr/>
          <p:nvPr/>
        </p:nvGrpSpPr>
        <p:grpSpPr>
          <a:xfrm>
            <a:off x="6312024" y="2708920"/>
            <a:ext cx="4968552" cy="2306856"/>
            <a:chOff x="6312024" y="2708920"/>
            <a:chExt cx="4968552" cy="23068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72D8EBBB-692F-441C-A3D0-BA4D7F60C561}"/>
                    </a:ext>
                  </a:extLst>
                </p:cNvPr>
                <p:cNvSpPr txBox="1"/>
                <p:nvPr/>
              </p:nvSpPr>
              <p:spPr>
                <a:xfrm>
                  <a:off x="6312024" y="3303448"/>
                  <a:ext cx="4968552" cy="1712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2800" dirty="0">
                      <a:latin typeface="Roboto Light" panose="020B0604020202020204" charset="0"/>
                      <a:ea typeface="Roboto Light" panose="020B0604020202020204" charset="0"/>
                    </a:rPr>
                    <a:t>Weight datapoints to minimize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𝒮</m:t>
                                        </m:r>
                                      </m:sub>
                                    </m:s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de-DE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𝒟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28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train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latin typeface="Roboto Light" panose="020B0604020202020204" charset="0"/>
                    <a:ea typeface="Roboto Light" panose="020B0604020202020204" charset="0"/>
                  </a:endParaRPr>
                </a:p>
              </p:txBody>
            </p:sp>
          </mc:Choice>
          <mc:Fallback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72D8EBBB-692F-441C-A3D0-BA4D7F60C5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2024" y="3303448"/>
                  <a:ext cx="4968552" cy="1712328"/>
                </a:xfrm>
                <a:prstGeom prst="rect">
                  <a:avLst/>
                </a:prstGeom>
                <a:blipFill>
                  <a:blip r:embed="rId6"/>
                  <a:stretch>
                    <a:fillRect l="-2454" r="-135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2AB0DC51-5684-4B8E-8020-0DF32600CE8A}"/>
                    </a:ext>
                  </a:extLst>
                </p:cNvPr>
                <p:cNvSpPr txBox="1"/>
                <p:nvPr/>
              </p:nvSpPr>
              <p:spPr>
                <a:xfrm rot="5400000">
                  <a:off x="8559945" y="2631843"/>
                  <a:ext cx="522954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44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de-DE" sz="4400" dirty="0"/>
                </a:p>
              </p:txBody>
            </p:sp>
          </mc:Choice>
          <mc:Fallback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2AB0DC51-5684-4B8E-8020-0DF32600C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559945" y="2631843"/>
                  <a:ext cx="522954" cy="67710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84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CE7DB6B7-E972-49FB-9575-FD7C5E69AE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680520"/>
              </a:xfrm>
            </p:spPr>
            <p:txBody>
              <a:bodyPr anchor="ctr"/>
              <a:lstStyle/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Sample a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uniformly. Obtain pilot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Weight datapoints: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/>
                  <a:t> with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Obtain final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CE7DB6B7-E972-49FB-9575-FD7C5E69AE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680520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OSMAC: </a:t>
            </a:r>
            <a:r>
              <a:rPr lang="en-US" sz="3200" i="1" dirty="0"/>
              <a:t>Outline of the method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393641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EF99-5E7E-4871-97A2-1326905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OSMAC: </a:t>
            </a:r>
            <a:r>
              <a:rPr lang="en-US" sz="3200" i="1" dirty="0"/>
              <a:t>Evaluation</a:t>
            </a:r>
            <a:endParaRPr lang="en-US" sz="2000" i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AC90F4-1A5B-4BFF-A916-F20F865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F08CD-0B4A-44B0-94CC-05501A7D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881CE1-CCA8-4DEC-8FC0-62CE15DE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684B8B-3180-4C56-A180-6C47654B5FB1}"/>
              </a:ext>
            </a:extLst>
          </p:cNvPr>
          <p:cNvSpPr txBox="1"/>
          <p:nvPr/>
        </p:nvSpPr>
        <p:spPr>
          <a:xfrm>
            <a:off x="838200" y="5733256"/>
            <a:ext cx="4825752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Evaluation on two Logistic Regression tasks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0CB195E-65F0-4497-B7DF-2A6D362C9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72" y="2057156"/>
            <a:ext cx="10200456" cy="33880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9FC6CE9-C516-4855-A3F3-1F0F8422A25A}"/>
              </a:ext>
            </a:extLst>
          </p:cNvPr>
          <p:cNvSpPr txBox="1"/>
          <p:nvPr/>
        </p:nvSpPr>
        <p:spPr>
          <a:xfrm>
            <a:off x="1981200" y="1392441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Roboto Light" panose="020B0604020202020204" charset="0"/>
                <a:ea typeface="Roboto Light" panose="020B0604020202020204" charset="0"/>
              </a:rPr>
              <a:t>Balanced dataset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6BC551C-2767-454E-B1F8-00FC7A015EBD}"/>
              </a:ext>
            </a:extLst>
          </p:cNvPr>
          <p:cNvSpPr txBox="1"/>
          <p:nvPr/>
        </p:nvSpPr>
        <p:spPr>
          <a:xfrm>
            <a:off x="6141855" y="1392441"/>
            <a:ext cx="492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Roboto Light" panose="020B0604020202020204" charset="0"/>
                <a:ea typeface="Roboto Light" panose="020B0604020202020204" charset="0"/>
              </a:rPr>
              <a:t>Imbalanced dataset 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(95% positive)</a:t>
            </a:r>
            <a:endParaRPr lang="en-US" sz="2400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11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2A17B-D96B-4443-AD76-D7AE4FA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423DE6-9403-43A4-B33F-C7E24788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2FFDE0-B215-4059-A8CF-4B2B0FA8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FFFF87-A9E5-43F3-ADF5-BB2298A0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04A735-81D7-40D4-9D80-2938B6DCA5C6}"/>
              </a:ext>
            </a:extLst>
          </p:cNvPr>
          <p:cNvSpPr txBox="1"/>
          <p:nvPr/>
        </p:nvSpPr>
        <p:spPr>
          <a:xfrm>
            <a:off x="5968476" y="1988841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latin typeface="Roboto Light" panose="020B0604020202020204" charset="0"/>
                <a:ea typeface="Roboto Light" panose="020B0604020202020204" charset="0"/>
              </a:rPr>
              <a:t>Grid Search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1014064-496B-4DF1-81B3-5A2AC13E6869}"/>
              </a:ext>
            </a:extLst>
          </p:cNvPr>
          <p:cNvSpPr txBox="1"/>
          <p:nvPr/>
        </p:nvSpPr>
        <p:spPr>
          <a:xfrm>
            <a:off x="8655087" y="1988840"/>
            <a:ext cx="3062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latin typeface="Roboto Light" panose="020B0604020202020204" charset="0"/>
                <a:ea typeface="Roboto Light" panose="020B0604020202020204" charset="0"/>
              </a:rPr>
              <a:t>Random Search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E8CC7F-1DBE-4B4B-8574-C95187B5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6CF379B-5081-45A4-A074-5C86CD29C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1205231"/>
            <a:ext cx="4762500" cy="47625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54F7E07-5B62-48CC-9B25-E94F131101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408" y="1205231"/>
            <a:ext cx="4762500" cy="47625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E2993E5-5BDD-479E-820C-CDA46F260531}"/>
              </a:ext>
            </a:extLst>
          </p:cNvPr>
          <p:cNvSpPr txBox="1"/>
          <p:nvPr/>
        </p:nvSpPr>
        <p:spPr>
          <a:xfrm>
            <a:off x="6038765" y="1249596"/>
            <a:ext cx="5678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oboto Light" panose="020B0604020202020204" charset="0"/>
                <a:ea typeface="Roboto Light" panose="020B0604020202020204" charset="0"/>
              </a:rPr>
              <a:t>Naive Approaches: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F306125-79DF-47ED-A41E-564570B224CF}"/>
                  </a:ext>
                </a:extLst>
              </p:cNvPr>
              <p:cNvSpPr txBox="1"/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F306125-79DF-47ED-A41E-564570B22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blipFill>
                <a:blip r:embed="rId8"/>
                <a:stretch>
                  <a:fillRect l="-4082" r="-6633" b="-3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63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72817"/>
            <a:ext cx="10515600" cy="3816424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dirty="0"/>
              <a:t>Thank you!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30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9376564" y="1267862"/>
            <a:ext cx="190401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E36A0E-8034-449B-8613-9BAA6E6D0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F71089-5052-4501-9C23-F63D92AD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</p:spTree>
    <p:extLst>
      <p:ext uri="{BB962C8B-B14F-4D97-AF65-F5344CB8AC3E}">
        <p14:creationId xmlns:p14="http://schemas.microsoft.com/office/powerpoint/2010/main" val="2382665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2A17B-D96B-4443-AD76-D7AE4FA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</a:t>
            </a:r>
            <a:r>
              <a:rPr lang="de-DE" dirty="0"/>
              <a:t> </a:t>
            </a:r>
            <a:r>
              <a:rPr lang="en-US" dirty="0"/>
              <a:t>Optimization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423DE6-9403-43A4-B33F-C7E24788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2FFDE0-B215-4059-A8CF-4B2B0FA8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FFFF87-A9E5-43F3-ADF5-BB2298A0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C27C13-633E-42A3-A4C0-2BDF7EB089AE}"/>
              </a:ext>
            </a:extLst>
          </p:cNvPr>
          <p:cNvSpPr txBox="1"/>
          <p:nvPr/>
        </p:nvSpPr>
        <p:spPr>
          <a:xfrm>
            <a:off x="6038765" y="1249596"/>
            <a:ext cx="5678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alpha val="50000"/>
                  </a:schemeClr>
                </a:solidFill>
                <a:latin typeface="Roboto Light" panose="020B0604020202020204" charset="0"/>
                <a:ea typeface="Roboto Light" panose="020B0604020202020204" charset="0"/>
              </a:rPr>
              <a:t>Naive Approaches: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04A735-81D7-40D4-9D80-2938B6DCA5C6}"/>
              </a:ext>
            </a:extLst>
          </p:cNvPr>
          <p:cNvSpPr txBox="1"/>
          <p:nvPr/>
        </p:nvSpPr>
        <p:spPr>
          <a:xfrm>
            <a:off x="5968476" y="1988841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solidFill>
                  <a:schemeClr val="tx1">
                    <a:alpha val="50000"/>
                  </a:schemeClr>
                </a:solidFill>
                <a:latin typeface="Roboto Light" panose="020B0604020202020204" charset="0"/>
                <a:ea typeface="Roboto Light" panose="020B0604020202020204" charset="0"/>
              </a:rPr>
              <a:t>Grid Search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1014064-496B-4DF1-81B3-5A2AC13E6869}"/>
              </a:ext>
            </a:extLst>
          </p:cNvPr>
          <p:cNvSpPr txBox="1"/>
          <p:nvPr/>
        </p:nvSpPr>
        <p:spPr>
          <a:xfrm>
            <a:off x="8655087" y="1988840"/>
            <a:ext cx="3062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solidFill>
                  <a:schemeClr val="tx1">
                    <a:alpha val="50000"/>
                  </a:schemeClr>
                </a:solidFill>
                <a:latin typeface="Roboto Light" panose="020B0604020202020204" charset="0"/>
                <a:ea typeface="Roboto Light" panose="020B0604020202020204" charset="0"/>
              </a:rPr>
              <a:t>Random Search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E8CC7F-1DBE-4B4B-8574-C95187B5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304EBB5-33C3-4D2C-AEA3-B00F3ADC23B3}"/>
              </a:ext>
            </a:extLst>
          </p:cNvPr>
          <p:cNvSpPr txBox="1"/>
          <p:nvPr/>
        </p:nvSpPr>
        <p:spPr>
          <a:xfrm>
            <a:off x="6038765" y="3167390"/>
            <a:ext cx="5440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oboto Light" panose="020B0604020202020204" charset="0"/>
                <a:ea typeface="Roboto Light" panose="020B0604020202020204" charset="0"/>
              </a:rPr>
              <a:t>Optimization Ideas: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0FF788-5D34-46F3-8198-59FE95FF9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1206248"/>
            <a:ext cx="4762500" cy="47625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8C3923E-0555-4233-AB2C-6BF2AD9FB2CA}"/>
              </a:ext>
            </a:extLst>
          </p:cNvPr>
          <p:cNvSpPr txBox="1"/>
          <p:nvPr/>
        </p:nvSpPr>
        <p:spPr>
          <a:xfrm>
            <a:off x="5929890" y="3670766"/>
            <a:ext cx="5998758" cy="19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Estimate good probing positions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Terminate bad probes early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F36781-DBAB-45AF-B08B-B6A47AF7C6FF}"/>
              </a:ext>
            </a:extLst>
          </p:cNvPr>
          <p:cNvCxnSpPr>
            <a:cxnSpLocks/>
          </p:cNvCxnSpPr>
          <p:nvPr/>
        </p:nvCxnSpPr>
        <p:spPr>
          <a:xfrm>
            <a:off x="5929890" y="2863041"/>
            <a:ext cx="5926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C4EC4BB8-5877-469B-8AE9-A58F6AC7C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9856" y="4797152"/>
            <a:ext cx="95250" cy="95250"/>
          </a:xfrm>
          <a:prstGeom prst="rect">
            <a:avLst/>
          </a:prstGeom>
        </p:spPr>
      </p:pic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47E503F2-B984-425B-913B-94AFEBF71D25}"/>
              </a:ext>
            </a:extLst>
          </p:cNvPr>
          <p:cNvSpPr/>
          <p:nvPr/>
        </p:nvSpPr>
        <p:spPr>
          <a:xfrm rot="5400000">
            <a:off x="5715358" y="4204786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3C8E0D8F-889A-4F7F-A978-14C01BDB1E5A}"/>
                  </a:ext>
                </a:extLst>
              </p:cNvPr>
              <p:cNvSpPr txBox="1"/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3C8E0D8F-889A-4F7F-A978-14C01BDB1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07" y="6023033"/>
                <a:ext cx="1198661" cy="276999"/>
              </a:xfrm>
              <a:prstGeom prst="rect">
                <a:avLst/>
              </a:prstGeom>
              <a:blipFill>
                <a:blip r:embed="rId8"/>
                <a:stretch>
                  <a:fillRect l="-4082" r="-6633" b="-3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56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</p:spPr>
            <p:txBody>
              <a:bodyPr anchor="ctr"/>
              <a:lstStyle/>
              <a:p>
                <a:pPr marL="0" indent="0" algn="ctr">
                  <a:lnSpc>
                    <a:spcPct val="200000"/>
                  </a:lnSpc>
                  <a:buNone/>
                </a:pPr>
                <a:r>
                  <a:rPr lang="en-US" b="1" dirty="0"/>
                  <a:t>2 main ideas: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loss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a Gaussian process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dirty="0"/>
                  <a:t>Model training set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as additional hyperparameter</a:t>
                </a:r>
              </a:p>
            </p:txBody>
          </p:sp>
        </mc:Choice>
        <mc:Fallback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BB67DFF-FD10-48D1-81AE-7E3820DC4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745"/>
                <a:ext cx="10515600" cy="4104456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 </a:t>
            </a:r>
            <a:r>
              <a:rPr lang="en-US" sz="1400" dirty="0"/>
              <a:t>(</a:t>
            </a:r>
            <a:r>
              <a:rPr lang="en-US" sz="1400" b="1" dirty="0"/>
              <a:t>Fa</a:t>
            </a:r>
            <a:r>
              <a:rPr lang="en-US" sz="1400" dirty="0"/>
              <a:t>st </a:t>
            </a:r>
            <a:r>
              <a:rPr lang="en-US" sz="1400" b="1" dirty="0"/>
              <a:t>B</a:t>
            </a:r>
            <a:r>
              <a:rPr lang="en-US" sz="1400" dirty="0"/>
              <a:t>ayesian </a:t>
            </a:r>
            <a:r>
              <a:rPr lang="en-US" sz="1400" b="1" dirty="0"/>
              <a:t>O</a:t>
            </a:r>
            <a:r>
              <a:rPr lang="en-US" sz="1400" dirty="0"/>
              <a:t>ptimization of Machine Learning Hyperparameters on </a:t>
            </a:r>
            <a:r>
              <a:rPr lang="en-US" sz="1400" b="1" dirty="0"/>
              <a:t>La</a:t>
            </a:r>
            <a:r>
              <a:rPr lang="en-US" sz="1400" dirty="0"/>
              <a:t>rge Dataset</a:t>
            </a:r>
            <a:r>
              <a:rPr lang="en-US" sz="1400" b="1" dirty="0"/>
              <a:t>s</a:t>
            </a:r>
            <a:r>
              <a:rPr lang="en-US" sz="1400" dirty="0"/>
              <a:t>)</a:t>
            </a:r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92903931-EA3C-4135-9FFE-1F3468185E23}"/>
              </a:ext>
            </a:extLst>
          </p:cNvPr>
          <p:cNvSpPr/>
          <p:nvPr/>
        </p:nvSpPr>
        <p:spPr>
          <a:xfrm rot="5400000">
            <a:off x="597458" y="3238911"/>
            <a:ext cx="239798" cy="187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801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158336-0ECE-430B-8D8C-25EE62C2B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1948" y="2592125"/>
            <a:ext cx="6437312" cy="321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/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blipFill>
                <a:blip r:embed="rId4"/>
                <a:stretch>
                  <a:fillRect l="-31034" r="-31034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/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blipFill>
                <a:blip r:embed="rId5"/>
                <a:stretch>
                  <a:fillRect l="-10811" r="-17568" b="-34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888F70A-22C5-4EEB-8E8E-3127A7D09EBA}"/>
              </a:ext>
            </a:extLst>
          </p:cNvPr>
          <p:cNvGrpSpPr/>
          <p:nvPr/>
        </p:nvGrpSpPr>
        <p:grpSpPr>
          <a:xfrm>
            <a:off x="2459684" y="2016603"/>
            <a:ext cx="5387693" cy="2231706"/>
            <a:chOff x="2459684" y="2016603"/>
            <a:chExt cx="5387693" cy="2231706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FD8D0A80-98C3-4E99-848A-9EDC368B767B}"/>
                </a:ext>
              </a:extLst>
            </p:cNvPr>
            <p:cNvSpPr/>
            <p:nvPr/>
          </p:nvSpPr>
          <p:spPr>
            <a:xfrm>
              <a:off x="4562391" y="4133419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36BB89-5339-4575-811B-F49ED23CEEDB}"/>
                </a:ext>
              </a:extLst>
            </p:cNvPr>
            <p:cNvSpPr/>
            <p:nvPr/>
          </p:nvSpPr>
          <p:spPr>
            <a:xfrm>
              <a:off x="5588702" y="4133419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0ED3FACF-B31B-4AA4-8C68-7ABC72B3F084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3111304" y="2348880"/>
              <a:ext cx="1467912" cy="180136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2FDFF25-3F1F-4422-B046-03381A904CA9}"/>
                </a:ext>
              </a:extLst>
            </p:cNvPr>
            <p:cNvCxnSpPr>
              <a:cxnSpLocks/>
              <a:stCxn id="12" idx="7"/>
            </p:cNvCxnSpPr>
            <p:nvPr/>
          </p:nvCxnSpPr>
          <p:spPr>
            <a:xfrm flipV="1">
              <a:off x="5686767" y="2348880"/>
              <a:ext cx="1417345" cy="180136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D9D25EE3-D3BA-49CA-B445-E67E0CCCE1CC}"/>
                    </a:ext>
                  </a:extLst>
                </p:cNvPr>
                <p:cNvSpPr txBox="1"/>
                <p:nvPr/>
              </p:nvSpPr>
              <p:spPr>
                <a:xfrm>
                  <a:off x="2459684" y="2016604"/>
                  <a:ext cx="14213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D9D25EE3-D3BA-49CA-B445-E67E0CCCE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9684" y="2016604"/>
                  <a:ext cx="142135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991" t="-2222" r="-5128" b="-377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BB13F52-876F-40AD-871F-67BF500B1824}"/>
                    </a:ext>
                  </a:extLst>
                </p:cNvPr>
                <p:cNvSpPr txBox="1"/>
                <p:nvPr/>
              </p:nvSpPr>
              <p:spPr>
                <a:xfrm>
                  <a:off x="6426027" y="2016603"/>
                  <a:ext cx="14213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BB13F52-876F-40AD-871F-67BF500B1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6027" y="2016603"/>
                  <a:ext cx="142135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004" t="-2222" r="-5579" b="-377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778D514-AF42-49A4-9840-DDEA25DA2E29}"/>
                  </a:ext>
                </a:extLst>
              </p:cNvPr>
              <p:cNvSpPr txBox="1"/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3200" b="0" i="1" smtClean="0">
                        <a:latin typeface="Cambria Math" panose="02040503050406030204" pitchFamily="18" charset="0"/>
                        <a:ea typeface="Roboto Light" panose="020B0604020202020204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Roboto Light" panose="020B0604020202020204" charset="0"/>
                    <a:ea typeface="Roboto Light" panose="020B0604020202020204" charset="0"/>
                  </a:rPr>
                  <a:t> modeled by covariant random variables:</a:t>
                </a: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778D514-AF42-49A4-9840-DDEA25DA2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blipFill>
                <a:blip r:embed="rId8"/>
                <a:stretch>
                  <a:fillRect t="-13542" r="-1610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39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158336-0ECE-430B-8D8C-25EE62C2B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1948" y="2592125"/>
            <a:ext cx="6437312" cy="321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/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blipFill>
                <a:blip r:embed="rId4"/>
                <a:stretch>
                  <a:fillRect l="-31034" r="-31034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/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blipFill>
                <a:blip r:embed="rId5"/>
                <a:stretch>
                  <a:fillRect l="-10811" r="-17568" b="-34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EADF654-F3AB-49A9-8BD8-ACC7916CD55B}"/>
              </a:ext>
            </a:extLst>
          </p:cNvPr>
          <p:cNvGrpSpPr/>
          <p:nvPr/>
        </p:nvGrpSpPr>
        <p:grpSpPr>
          <a:xfrm>
            <a:off x="4196632" y="2082833"/>
            <a:ext cx="2198807" cy="2873306"/>
            <a:chOff x="4196632" y="2082833"/>
            <a:chExt cx="2198807" cy="2873306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5F2DD41-4962-4E58-8E62-6C8C81B620C3}"/>
                </a:ext>
              </a:extLst>
            </p:cNvPr>
            <p:cNvSpPr/>
            <p:nvPr/>
          </p:nvSpPr>
          <p:spPr>
            <a:xfrm>
              <a:off x="4562391" y="4646876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BC73F47-40DC-4312-8C52-07C8A1B4862A}"/>
                </a:ext>
              </a:extLst>
            </p:cNvPr>
            <p:cNvSpPr/>
            <p:nvPr/>
          </p:nvSpPr>
          <p:spPr>
            <a:xfrm>
              <a:off x="5588702" y="4841249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E52B7D33-81AC-476A-8D1D-9C76580CEE79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4619836" y="2420890"/>
              <a:ext cx="220941" cy="222598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8E0958F-AAA2-463C-BD5B-79320D1B4EA7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5159897" y="2400491"/>
              <a:ext cx="486250" cy="244075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16D09E65-6470-4EDD-A3EC-281D04F563EE}"/>
                    </a:ext>
                  </a:extLst>
                </p:cNvPr>
                <p:cNvSpPr txBox="1"/>
                <p:nvPr/>
              </p:nvSpPr>
              <p:spPr>
                <a:xfrm>
                  <a:off x="4196632" y="2082833"/>
                  <a:ext cx="21988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Cov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(2, 4)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16D09E65-6470-4EDD-A3EC-281D04F56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632" y="2082833"/>
                  <a:ext cx="219880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108" t="-2222" r="-2493" b="-377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E68397D-454A-495C-880F-4B61FEC3B01B}"/>
                  </a:ext>
                </a:extLst>
              </p:cNvPr>
              <p:cNvSpPr txBox="1"/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3200" b="0" i="1" smtClean="0">
                        <a:latin typeface="Cambria Math" panose="02040503050406030204" pitchFamily="18" charset="0"/>
                        <a:ea typeface="Roboto Light" panose="020B0604020202020204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Roboto Light" panose="020B0604020202020204" charset="0"/>
                    <a:ea typeface="Roboto Light" panose="020B0604020202020204" charset="0"/>
                  </a:rPr>
                  <a:t> modeled by covariant random variables:</a:t>
                </a: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E68397D-454A-495C-880F-4B61FEC3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649" y="1138561"/>
                <a:ext cx="7574702" cy="584775"/>
              </a:xfrm>
              <a:prstGeom prst="rect">
                <a:avLst/>
              </a:prstGeom>
              <a:blipFill>
                <a:blip r:embed="rId7"/>
                <a:stretch>
                  <a:fillRect t="-13542" r="-1610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311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158336-0ECE-430B-8D8C-25EE62C2B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1948" y="2592125"/>
            <a:ext cx="6437312" cy="321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/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01BA5B2-CD41-4710-B720-CDE96AC0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24" y="5672281"/>
                <a:ext cx="176330" cy="276999"/>
              </a:xfrm>
              <a:prstGeom prst="rect">
                <a:avLst/>
              </a:prstGeom>
              <a:blipFill>
                <a:blip r:embed="rId4"/>
                <a:stretch>
                  <a:fillRect l="-31034" r="-31034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/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B6F5CD8-4DFF-462A-A7CA-174BFC76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80" y="4031180"/>
                <a:ext cx="448136" cy="276999"/>
              </a:xfrm>
              <a:prstGeom prst="rect">
                <a:avLst/>
              </a:prstGeom>
              <a:blipFill>
                <a:blip r:embed="rId5"/>
                <a:stretch>
                  <a:fillRect l="-10811" r="-17568" b="-34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EADF654-F3AB-49A9-8BD8-ACC7916CD55B}"/>
              </a:ext>
            </a:extLst>
          </p:cNvPr>
          <p:cNvGrpSpPr/>
          <p:nvPr/>
        </p:nvGrpSpPr>
        <p:grpSpPr>
          <a:xfrm>
            <a:off x="4577876" y="4039085"/>
            <a:ext cx="1125716" cy="627147"/>
            <a:chOff x="4577876" y="4039085"/>
            <a:chExt cx="1125716" cy="62714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5F2DD41-4962-4E58-8E62-6C8C81B620C3}"/>
                </a:ext>
              </a:extLst>
            </p:cNvPr>
            <p:cNvSpPr/>
            <p:nvPr/>
          </p:nvSpPr>
          <p:spPr>
            <a:xfrm>
              <a:off x="4577876" y="4530594"/>
              <a:ext cx="135638" cy="135638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BC73F47-40DC-4312-8C52-07C8A1B4862A}"/>
                </a:ext>
              </a:extLst>
            </p:cNvPr>
            <p:cNvSpPr/>
            <p:nvPr/>
          </p:nvSpPr>
          <p:spPr>
            <a:xfrm>
              <a:off x="5588702" y="4039085"/>
              <a:ext cx="114890" cy="1148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2D9916D7-DD4E-4242-BC41-9518EA7BD285}"/>
              </a:ext>
            </a:extLst>
          </p:cNvPr>
          <p:cNvSpPr txBox="1"/>
          <p:nvPr/>
        </p:nvSpPr>
        <p:spPr>
          <a:xfrm>
            <a:off x="3337078" y="1620089"/>
            <a:ext cx="5517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Samples after 3 observations:</a:t>
            </a:r>
          </a:p>
        </p:txBody>
      </p:sp>
    </p:spTree>
    <p:extLst>
      <p:ext uri="{BB962C8B-B14F-4D97-AF65-F5344CB8AC3E}">
        <p14:creationId xmlns:p14="http://schemas.microsoft.com/office/powerpoint/2010/main" val="289775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D8007F5-C151-4447-96EB-FF62E8DA3FED}"/>
              </a:ext>
            </a:extLst>
          </p:cNvPr>
          <p:cNvGrpSpPr/>
          <p:nvPr/>
        </p:nvGrpSpPr>
        <p:grpSpPr>
          <a:xfrm>
            <a:off x="2617880" y="2592125"/>
            <a:ext cx="6661380" cy="3357155"/>
            <a:chOff x="2617880" y="2592125"/>
            <a:chExt cx="6661380" cy="3357155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DBFEAFB8-AE39-4BDA-AC97-18190ECAD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1948" y="2592125"/>
              <a:ext cx="6437312" cy="3218656"/>
            </a:xfrm>
            <a:prstGeom prst="rect">
              <a:avLst/>
            </a:prstGeom>
          </p:spPr>
        </p:pic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03CE449A-D600-4DF5-93EB-3B738E0A5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858" y="2984046"/>
              <a:ext cx="0" cy="241526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AD050E91-8CFF-46EC-9162-2AA7E10E5670}"/>
                    </a:ext>
                  </a:extLst>
                </p:cNvPr>
                <p:cNvSpPr txBox="1"/>
                <p:nvPr/>
              </p:nvSpPr>
              <p:spPr>
                <a:xfrm>
                  <a:off x="2617880" y="4031180"/>
                  <a:ext cx="4481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AD050E91-8CFF-46EC-9162-2AA7E10E56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880" y="4031180"/>
                  <a:ext cx="44813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0811" r="-17568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28E7E327-1E27-48F6-825F-0277C8394473}"/>
                    </a:ext>
                  </a:extLst>
                </p:cNvPr>
                <p:cNvSpPr txBox="1"/>
                <p:nvPr/>
              </p:nvSpPr>
              <p:spPr>
                <a:xfrm>
                  <a:off x="6071724" y="5672281"/>
                  <a:ext cx="176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28E7E327-1E27-48F6-825F-0277C8394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1724" y="5672281"/>
                  <a:ext cx="17633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1034" r="-31034" b="-869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D5F712F-99D6-4719-A4F7-53E7110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FABOLAS: </a:t>
            </a:r>
            <a:r>
              <a:rPr lang="en-US" sz="3200" i="1" dirty="0"/>
              <a:t>Gaussian processes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A6C1D-C455-4565-AD15-C483C04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28.11.2018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66B7C-BA1A-4778-8CBF-15AFB2C2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in Big Data Environments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AB178F-8D01-4C85-9964-DFC128D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D9916D7-DD4E-4242-BC41-9518EA7BD285}"/>
              </a:ext>
            </a:extLst>
          </p:cNvPr>
          <p:cNvSpPr txBox="1"/>
          <p:nvPr/>
        </p:nvSpPr>
        <p:spPr>
          <a:xfrm>
            <a:off x="4085679" y="1620089"/>
            <a:ext cx="4020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B0604020202020204" charset="0"/>
                <a:ea typeface="Roboto Light" panose="020B0604020202020204" charset="0"/>
              </a:rPr>
              <a:t>Posterior distribution: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83D8C0A-F49D-4775-A3E2-B3E06EFE99C5}"/>
                  </a:ext>
                </a:extLst>
              </p:cNvPr>
              <p:cNvSpPr txBox="1"/>
              <p:nvPr/>
            </p:nvSpPr>
            <p:spPr>
              <a:xfrm>
                <a:off x="4430948" y="2564904"/>
                <a:ext cx="3745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Promising position,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Roboto Light" panose="020B0604020202020204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dirty="0">
                  <a:latin typeface="Roboto Light" panose="020B0604020202020204" charset="0"/>
                  <a:ea typeface="Roboto Light" panose="020B0604020202020204" charset="0"/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83D8C0A-F49D-4775-A3E2-B3E06EFE9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948" y="2564904"/>
                <a:ext cx="3745834" cy="369332"/>
              </a:xfrm>
              <a:prstGeom prst="rect">
                <a:avLst/>
              </a:prstGeom>
              <a:blipFill>
                <a:blip r:embed="rId6"/>
                <a:stretch>
                  <a:fillRect l="-1140" t="-8333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93ACAF2-318A-4ED6-A0C9-CCA40870D34E}"/>
              </a:ext>
            </a:extLst>
          </p:cNvPr>
          <p:cNvGrpSpPr/>
          <p:nvPr/>
        </p:nvGrpSpPr>
        <p:grpSpPr>
          <a:xfrm>
            <a:off x="1895875" y="3592040"/>
            <a:ext cx="8400250" cy="1148254"/>
            <a:chOff x="1895875" y="3592040"/>
            <a:chExt cx="8400250" cy="1148254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359BFFE-6427-417E-9D26-B7173CFF0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95875" y="3592040"/>
              <a:ext cx="8400250" cy="1148254"/>
            </a:xfrm>
            <a:prstGeom prst="rect">
              <a:avLst/>
            </a:prstGeom>
          </p:spPr>
        </p:pic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1575E98-AB17-4937-80D7-761B595A1C38}"/>
                </a:ext>
              </a:extLst>
            </p:cNvPr>
            <p:cNvSpPr/>
            <p:nvPr/>
          </p:nvSpPr>
          <p:spPr>
            <a:xfrm rot="1254824">
              <a:off x="6244882" y="3704894"/>
              <a:ext cx="568026" cy="43204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0085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  <p:tag name="FIRSTEYKE@C02FM41ADH2T3PP7" val="4272"/>
  <p:tag name="FIRSTKARLSON@C02GQ2SBDV7T3PP7" val="5639"/>
</p:tagLst>
</file>

<file path=ppt/theme/theme1.xml><?xml version="1.0" encoding="utf-8"?>
<a:theme xmlns:a="http://schemas.openxmlformats.org/drawingml/2006/main" name="concept">
  <a:themeElements>
    <a:clrScheme name="Uni Farben">
      <a:dk1>
        <a:srgbClr val="00205B"/>
      </a:dk1>
      <a:lt1>
        <a:srgbClr val="FFFFFF"/>
      </a:lt1>
      <a:dk2>
        <a:srgbClr val="00205B"/>
      </a:dk2>
      <a:lt2>
        <a:srgbClr val="C7C9C7"/>
      </a:lt2>
      <a:accent1>
        <a:srgbClr val="56A3E0"/>
      </a:accent1>
      <a:accent2>
        <a:srgbClr val="FF8200"/>
      </a:accent2>
      <a:accent3>
        <a:srgbClr val="C63527"/>
      </a:accent3>
      <a:accent4>
        <a:srgbClr val="FFC600"/>
      </a:accent4>
      <a:accent5>
        <a:srgbClr val="84BD00"/>
      </a:accent5>
      <a:accent6>
        <a:srgbClr val="8A1B6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concept</Template>
  <TotalTime>0</TotalTime>
  <Words>832</Words>
  <Application>Microsoft Office PowerPoint</Application>
  <PresentationFormat>Breitbild</PresentationFormat>
  <Paragraphs>215</Paragraphs>
  <Slides>30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Calibri</vt:lpstr>
      <vt:lpstr>Cambria Math</vt:lpstr>
      <vt:lpstr>Century Gothic</vt:lpstr>
      <vt:lpstr>Roboto Light</vt:lpstr>
      <vt:lpstr>Arial</vt:lpstr>
      <vt:lpstr>concept</vt:lpstr>
      <vt:lpstr>Classification in Big Data Environments</vt:lpstr>
      <vt:lpstr>Overview</vt:lpstr>
      <vt:lpstr>Hyperparameter Optimization</vt:lpstr>
      <vt:lpstr>Hyperparameter Optimization</vt:lpstr>
      <vt:lpstr>FABOLAS (Fast Bayesian Optimization of Machine Learning Hyperparameters on Large Datasets)</vt:lpstr>
      <vt:lpstr>FABOLAS: Gaussian processes</vt:lpstr>
      <vt:lpstr>FABOLAS: Gaussian processes</vt:lpstr>
      <vt:lpstr>FABOLAS: Gaussian processes</vt:lpstr>
      <vt:lpstr>FABOLAS: Gaussian processes</vt:lpstr>
      <vt:lpstr>FABOLAS (Fast Bayesian Optimization of Machine Learning Hyperparameters on Large Datasets)</vt:lpstr>
      <vt:lpstr>FABOLAS: Evaluation</vt:lpstr>
      <vt:lpstr>Hyperparameter Optimization</vt:lpstr>
      <vt:lpstr>Learning Curve Extrapolation: Basic Idea</vt:lpstr>
      <vt:lpstr>Learning Curve Extrapolation: Basic Idea</vt:lpstr>
      <vt:lpstr>Learning Curve Extrapolation: Evaluation</vt:lpstr>
      <vt:lpstr>Overview</vt:lpstr>
      <vt:lpstr>Optimizing Training: 4 approaches</vt:lpstr>
      <vt:lpstr>Regular n out of n Bootstrap (BOOT)</vt:lpstr>
      <vt:lpstr>b out of n Bootstrap (BOFN)</vt:lpstr>
      <vt:lpstr>Bag of Little Bootstraps (BLB)</vt:lpstr>
      <vt:lpstr>Bag of Little Bootstraps: Evaluation</vt:lpstr>
      <vt:lpstr>Optimizing Training: 4 approaches</vt:lpstr>
      <vt:lpstr>Sample Size Selection for Gradient Descent</vt:lpstr>
      <vt:lpstr>Sample Size Selection for Gradient Descent</vt:lpstr>
      <vt:lpstr>Sample Size Selection: Evaluation</vt:lpstr>
      <vt:lpstr>Optimizing Training: 4 approaches</vt:lpstr>
      <vt:lpstr>OSMAC (Optimal Subsampling Motivated by the A-Optimality Criterion)</vt:lpstr>
      <vt:lpstr>OSMAC: Outline of the method</vt:lpstr>
      <vt:lpstr>OSMAC: Evaluation</vt:lpstr>
      <vt:lpstr>Thank you!</vt:lpstr>
    </vt:vector>
  </TitlesOfParts>
  <Company>Atos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Probabilistische Online-Wissensgraphkonstruktion aus natürlicher Sprache</dc:title>
  <dc:creator>Clemens Damke</dc:creator>
  <cp:lastModifiedBy>Clemens Damke</cp:lastModifiedBy>
  <cp:revision>425</cp:revision>
  <dcterms:created xsi:type="dcterms:W3CDTF">2017-10-24T09:36:18Z</dcterms:created>
  <dcterms:modified xsi:type="dcterms:W3CDTF">2018-11-27T21:11:26Z</dcterms:modified>
</cp:coreProperties>
</file>